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258" r:id="rId3"/>
    <p:sldId id="298" r:id="rId4"/>
    <p:sldId id="299" r:id="rId5"/>
    <p:sldId id="300" r:id="rId6"/>
    <p:sldId id="270" r:id="rId7"/>
    <p:sldId id="303" r:id="rId8"/>
    <p:sldId id="268" r:id="rId9"/>
    <p:sldId id="271" r:id="rId10"/>
    <p:sldId id="278" r:id="rId11"/>
    <p:sldId id="292" r:id="rId12"/>
    <p:sldId id="272" r:id="rId13"/>
    <p:sldId id="273" r:id="rId14"/>
    <p:sldId id="274" r:id="rId15"/>
    <p:sldId id="275" r:id="rId16"/>
    <p:sldId id="293" r:id="rId17"/>
    <p:sldId id="304" r:id="rId18"/>
    <p:sldId id="305" r:id="rId19"/>
    <p:sldId id="281" r:id="rId20"/>
    <p:sldId id="282" r:id="rId21"/>
    <p:sldId id="284" r:id="rId22"/>
    <p:sldId id="286" r:id="rId23"/>
    <p:sldId id="306" r:id="rId24"/>
    <p:sldId id="287" r:id="rId25"/>
    <p:sldId id="288" r:id="rId26"/>
    <p:sldId id="296" r:id="rId27"/>
    <p:sldId id="295" r:id="rId28"/>
    <p:sldId id="297" r:id="rId29"/>
    <p:sldId id="302" r:id="rId30"/>
    <p:sldId id="289" r:id="rId31"/>
    <p:sldId id="294" r:id="rId32"/>
    <p:sldId id="291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63104-AAD5-4554-BD44-44CB2F4A5B3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38996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65E2C-70ED-4F65-A722-27863D57CE0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6179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40FF0-C6E0-4690-9573-26290CF009E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3382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B3333-31B1-4239-A238-80E5ED9DCE2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55284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549D7-73F6-4209-BA5D-B6799E49871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099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9A52B-FE0C-4F53-B5F3-3235D6D4B57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5131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18B0F-D9FC-48CC-9DF4-ECA8B5B3EF0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170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5489C-D6B9-4778-A149-215707ABAB9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21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DA8EA-A439-4446-93B6-FB629FCC6BF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8831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55C7A-22D1-4E11-B0DF-DAB7C64F457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7152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3A5EE-9999-42B4-B660-D9B97A76550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1656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5A8513-0E74-481B-9497-A8267F49F8EE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057400" y="1295400"/>
            <a:ext cx="61722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7200" b="1">
                <a:latin typeface="Times New Roman" panose="02020603050405020304" pitchFamily="18" charset="0"/>
                <a:ea typeface="隶书" panose="02010509060101010101" pitchFamily="49" charset="-122"/>
              </a:rPr>
              <a:t>与朱元思书</a:t>
            </a:r>
            <a:r>
              <a:rPr lang="zh-CN" altLang="zh-CN" sz="7200" b="1">
                <a:solidFill>
                  <a:srgbClr val="FFFFCC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638800" y="3124200"/>
            <a:ext cx="1219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800" dirty="0">
                <a:solidFill>
                  <a:schemeClr val="bg1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吴均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508625" y="3500438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吴均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258888" y="908050"/>
            <a:ext cx="6337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环节二——古文今译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55650" y="1700213"/>
            <a:ext cx="7272338" cy="35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/>
              <a:t>提示：古文今译的原则：</a:t>
            </a:r>
          </a:p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信”、“达”、“雅”。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“信”：忠实原文，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“达”语句通顺，</a:t>
            </a:r>
          </a:p>
          <a:p>
            <a:pPr>
              <a:spcBef>
                <a:spcPct val="50000"/>
              </a:spcBef>
            </a:pPr>
            <a:r>
              <a:rPr lang="zh-CN" altLang="zh-CN" sz="3200"/>
              <a:t>“雅”文字优美。  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55650" y="1700213"/>
            <a:ext cx="7272338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/>
              <a:t>古文翻译口诀：</a:t>
            </a:r>
          </a:p>
          <a:p>
            <a:r>
              <a:rPr lang="zh-CN" altLang="zh-CN" sz="3200"/>
              <a:t>                古文翻译有诀窍，</a:t>
            </a:r>
          </a:p>
          <a:p>
            <a:r>
              <a:rPr lang="zh-CN" altLang="zh-CN" sz="3200"/>
              <a:t>                多读多练熟生巧。</a:t>
            </a:r>
          </a:p>
          <a:p>
            <a:r>
              <a:rPr lang="zh-CN" altLang="zh-CN" sz="3200"/>
              <a:t>                先读全文观全豹，</a:t>
            </a:r>
          </a:p>
          <a:p>
            <a:r>
              <a:rPr lang="zh-CN" altLang="zh-CN" sz="3200"/>
              <a:t>                然后逐句细推敲。</a:t>
            </a:r>
          </a:p>
          <a:p>
            <a:r>
              <a:rPr lang="zh-CN" altLang="zh-CN" sz="3200"/>
              <a:t>                对号入座第一条，</a:t>
            </a:r>
          </a:p>
          <a:p>
            <a:r>
              <a:rPr lang="zh-CN" altLang="zh-CN" sz="3200"/>
              <a:t>                字字落实别漏掉。</a:t>
            </a:r>
          </a:p>
          <a:p>
            <a:r>
              <a:rPr lang="zh-CN" altLang="zh-CN" sz="3200"/>
              <a:t>                直译为主意译辅，</a:t>
            </a:r>
          </a:p>
          <a:p>
            <a:r>
              <a:rPr lang="zh-CN" altLang="zh-CN" sz="3200"/>
              <a:t>                掌握规律很重要。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806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6049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翻译下列各句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11188" y="1052513"/>
            <a:ext cx="8137525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1、风烟俱净，天山共色。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2、从流飘荡，任意东西。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3、奇山异水，天下独绝。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4、水皆缥碧，千丈见底；游鱼细石，直视无碍。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6、急湍甚箭，猛浪若奔。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7、负势竞上，互相轩邈；争高直指，千百成峰。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806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84213" y="549275"/>
            <a:ext cx="8137525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 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8、泉水激石，泠泠作响。好鸟相鸣，嘤嘤成韵。 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9、蝉则千转不穷，猿则百叫无绝。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10、鸢飞戾天者，望峰息心；经纶世务者，窥谷忘反。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 </a:t>
            </a:r>
            <a:endParaRPr lang="zh-CN" altLang="zh-CN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806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47813" y="2205038"/>
            <a:ext cx="5761037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环节三——品味山水</a:t>
            </a:r>
          </a:p>
          <a:p>
            <a:pPr>
              <a:spcBef>
                <a:spcPct val="50000"/>
              </a:spcBef>
            </a:pPr>
            <a:r>
              <a:rPr lang="zh-CN" altLang="zh-CN" sz="4000" b="1"/>
              <a:t> </a:t>
            </a:r>
            <a:endParaRPr lang="zh-CN" altLang="zh-CN" sz="4000"/>
          </a:p>
          <a:p>
            <a:pPr>
              <a:spcBef>
                <a:spcPct val="50000"/>
              </a:spcBef>
            </a:pPr>
            <a:endParaRPr lang="zh-CN" altLang="zh-CN" sz="4000" b="1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图片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3284538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lijiang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0"/>
            <a:ext cx="3124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ruandun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jzg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0"/>
            <a:ext cx="3048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zjj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3048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ray03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3200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8" descr="zjj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2895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 descr="图片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495800"/>
            <a:ext cx="2895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0" y="0"/>
            <a:ext cx="576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219700" y="0"/>
            <a:ext cx="7191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011863" y="1628775"/>
            <a:ext cx="647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611188" y="2205038"/>
            <a:ext cx="5762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4211638" y="2205038"/>
            <a:ext cx="647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8243888" y="2205038"/>
            <a:ext cx="5762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908175" y="4581525"/>
            <a:ext cx="7191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⑦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8243888" y="6278563"/>
            <a:ext cx="5762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⑧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23850" y="260350"/>
            <a:ext cx="8820150" cy="454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1、按要求填充：</a:t>
            </a:r>
          </a:p>
          <a:p>
            <a:r>
              <a:rPr lang="zh-CN" altLang="zh-CN" sz="32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(1)、总领全文，总写山水特征的句子是：</a:t>
            </a:r>
          </a:p>
          <a:p>
            <a:r>
              <a:rPr lang="zh-CN" altLang="zh-CN" sz="32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(2)、</a:t>
            </a:r>
            <a:r>
              <a:rPr lang="zh-CN" altLang="zh-CN" sz="3200" b="1">
                <a:solidFill>
                  <a:srgbClr val="0000FF"/>
                </a:solidFill>
              </a:rPr>
              <a:t>从正面写江水清澈的句子是：</a:t>
            </a:r>
          </a:p>
          <a:p>
            <a:r>
              <a:rPr lang="zh-CN" altLang="zh-CN" sz="3200" b="1">
                <a:solidFill>
                  <a:srgbClr val="0000FF"/>
                </a:solidFill>
              </a:rPr>
              <a:t>（3）、从侧面写江水清澈的句子是：</a:t>
            </a:r>
          </a:p>
          <a:p>
            <a:r>
              <a:rPr lang="zh-CN" altLang="zh-CN" sz="3200" b="1">
                <a:solidFill>
                  <a:srgbClr val="0000FF"/>
                </a:solidFill>
              </a:rPr>
              <a:t>（4）、写水湍急、迅猛的句子是：</a:t>
            </a:r>
          </a:p>
          <a:p>
            <a:r>
              <a:rPr lang="zh-CN" altLang="zh-CN" sz="3200" b="1">
                <a:solidFill>
                  <a:srgbClr val="0000FF"/>
                </a:solidFill>
              </a:rPr>
              <a:t>（5）、体现了作者对世俗官场和追求利禄之徒的蔑视，寄情山水的句子是：</a:t>
            </a:r>
          </a:p>
          <a:p>
            <a:r>
              <a:rPr lang="zh-CN" altLang="zh-CN" sz="3200" b="1">
                <a:solidFill>
                  <a:srgbClr val="0000FF"/>
                </a:solidFill>
              </a:rPr>
              <a:t>（6）、文中与《三峡》中“虽乘奔御风，不以疾也。”有异曲同工之妙的句子是：</a:t>
            </a:r>
            <a:endParaRPr lang="zh-CN" altLang="zh-CN"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23850" y="4581525"/>
            <a:ext cx="8351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68313" y="4292600"/>
            <a:ext cx="828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95288" y="4816475"/>
            <a:ext cx="849788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/>
              <a:t>1、奇山异水，天下独绝。2、水皆缥碧，千丈见底；3、游鱼细石，直视无碍。4、急湍甚箭，猛浪若奔。5、鸢飞戾天者，望峰息心；经纶世务者，窥谷忘反。6、急湍甚箭，猛浪若奔。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23850" y="620713"/>
            <a:ext cx="8820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2、说说</a:t>
            </a:r>
            <a:r>
              <a:rPr lang="zh-CN" altLang="zh-CN" sz="3600" b="1">
                <a:latin typeface="宋体" panose="02010600030101010101" pitchFamily="2" charset="-122"/>
                <a:ea typeface="楷体_GB2312" pitchFamily="1" charset="-122"/>
              </a:rPr>
              <a:t>“</a:t>
            </a:r>
            <a:r>
              <a:rPr lang="zh-CN" altLang="zh-CN" sz="3200" b="1"/>
              <a:t>奇山异水，天下独绝。”这句话在文中有何作用。</a:t>
            </a:r>
            <a:r>
              <a:rPr lang="zh-CN" altLang="zh-CN" sz="36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-393700" y="4508500"/>
            <a:ext cx="8348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68313" y="4292600"/>
            <a:ext cx="828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3850" y="2060575"/>
            <a:ext cx="84978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/>
              <a:t> </a:t>
            </a:r>
            <a:r>
              <a:rPr lang="zh-CN" altLang="zh-CN" sz="3200" b="1"/>
              <a:t>提示：应从</a:t>
            </a:r>
            <a:r>
              <a:rPr lang="zh-CN" altLang="zh-CN" sz="3200" b="1">
                <a:solidFill>
                  <a:srgbClr val="FF0000"/>
                </a:solidFill>
              </a:rPr>
              <a:t>结构</a:t>
            </a:r>
            <a:r>
              <a:rPr lang="zh-CN" altLang="zh-CN" sz="3200" b="1"/>
              <a:t>和</a:t>
            </a:r>
            <a:r>
              <a:rPr lang="zh-CN" altLang="zh-CN" sz="3200" b="1">
                <a:solidFill>
                  <a:srgbClr val="FF0000"/>
                </a:solidFill>
              </a:rPr>
              <a:t>内容</a:t>
            </a:r>
            <a:r>
              <a:rPr lang="zh-CN" altLang="zh-CN" sz="3200" b="1"/>
              <a:t>两方面来答</a:t>
            </a:r>
            <a:r>
              <a:rPr lang="zh-CN" altLang="zh-CN" sz="2800" b="1"/>
              <a:t>。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39750" y="2781300"/>
            <a:ext cx="8353425" cy="326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（1）、结构上：总领全文，引出下文对富春江美丽山水的描写和由此触发的感情的议论。突出了文章主题。</a:t>
            </a:r>
          </a:p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（2）、内容上：总写富春江山水的特征，体现了作者对富春江山水的高度评价和由衷的赞叹。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3" grpId="0" autoUpdateAnimBg="0"/>
      <p:bldP spid="2253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23850" y="1196975"/>
            <a:ext cx="84963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万能公式1：</a:t>
            </a:r>
          </a:p>
          <a:p>
            <a:r>
              <a:rPr lang="zh-CN" altLang="zh-CN" sz="36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文章开头第一段或第一句在文中有何作用最好用下列语句回答：</a:t>
            </a:r>
          </a:p>
          <a:p>
            <a:r>
              <a:rPr lang="zh-CN" altLang="zh-CN" sz="36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总领全文，引起下文，点明题目，点明主题，设置悬念，增加语言生动性，激发读者阅读兴趣等。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-393700" y="4508500"/>
            <a:ext cx="8348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68313" y="4292600"/>
            <a:ext cx="828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11188" y="549275"/>
            <a:ext cx="7777162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3、作者笔下的水有怎样的特点呢？作者是如何来写水的？请结合文中的有关词语来分析。</a:t>
            </a:r>
            <a:endParaRPr lang="zh-CN" altLang="zh-CN" sz="3200">
              <a:solidFill>
                <a:srgbClr val="0000FF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11188" y="2133600"/>
            <a:ext cx="8281987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特点：“异”，清澈，湍急，迅猛。</a:t>
            </a:r>
          </a:p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写水采用动静结合，正面描写和侧面描写相结合的手法。</a:t>
            </a:r>
          </a:p>
          <a:p>
            <a:r>
              <a:rPr lang="zh-CN" altLang="zh-CN" sz="3200" b="1">
                <a:solidFill>
                  <a:srgbClr val="0000FF"/>
                </a:solidFill>
              </a:rPr>
              <a:t>“水皆缥碧，千丈见底。游鱼细石，直视无碍。”写出水的静态美；这里以“游鱼”的动来反衬水的静，突出了水的清澈特点。“急湍甚箭，猛浪若奔。”写出水的动态美，体现了水的湍急，迅猛。</a:t>
            </a:r>
          </a:p>
          <a:p>
            <a:r>
              <a:rPr lang="zh-CN" altLang="zh-CN" sz="3200" b="1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79" grpId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字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1440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76375" y="2052638"/>
            <a:ext cx="6064250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水皆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缥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碧         急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湍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甚箭</a:t>
            </a:r>
          </a:p>
          <a:p>
            <a:pPr>
              <a:spcBef>
                <a:spcPct val="50000"/>
              </a:spcBef>
            </a:pP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互相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轩邈         泠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泠作响 </a:t>
            </a:r>
            <a:endParaRPr lang="zh-CN" altLang="zh-CN"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嘤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嘤成韵        千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转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不穷</a:t>
            </a:r>
          </a:p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鸢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飞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戾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天         经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纶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世务</a:t>
            </a:r>
          </a:p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窥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谷忘反         横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柯</a:t>
            </a:r>
            <a:r>
              <a:rPr lang="zh-CN" altLang="zh-CN" sz="3600" b="1">
                <a:latin typeface="楷体_GB2312" pitchFamily="1" charset="-122"/>
                <a:ea typeface="楷体_GB2312" pitchFamily="1" charset="-122"/>
              </a:rPr>
              <a:t>上蔽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         　　</a:t>
            </a:r>
          </a:p>
          <a:p>
            <a:pPr>
              <a:spcBef>
                <a:spcPct val="50000"/>
              </a:spcBef>
            </a:pPr>
            <a:endParaRPr lang="zh-CN" altLang="zh-CN"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03350" y="24209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339975" y="1700213"/>
            <a:ext cx="1152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piǎo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724525" y="1771650"/>
            <a:ext cx="12239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tuān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143125" y="2492375"/>
            <a:ext cx="17668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xuān</a:t>
            </a:r>
            <a:r>
              <a:rPr lang="zh-CN" altLang="zh-CN" sz="2400">
                <a:latin typeface="Times New Roman" panose="02020603050405020304" pitchFamily="18" charset="0"/>
              </a:rPr>
              <a:t> </a:t>
            </a: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miǎo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254625" y="2563813"/>
            <a:ext cx="7572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líng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403350" y="3284538"/>
            <a:ext cx="1387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yīng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403350" y="4133850"/>
            <a:ext cx="1316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yuān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647950" y="4148138"/>
            <a:ext cx="381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lì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547813" y="4997450"/>
            <a:ext cx="1100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kuī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867400" y="5013325"/>
            <a:ext cx="792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kē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303838" y="3355975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accent2"/>
                </a:solidFill>
              </a:rPr>
              <a:t>zhuàn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799138" y="4221163"/>
            <a:ext cx="717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accent2"/>
                </a:solidFill>
              </a:rPr>
              <a:t>lún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755650" y="549275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>
                <a:ea typeface="楷体_GB2312" pitchFamily="1" charset="-122"/>
              </a:rPr>
              <a:t>环节一——读文注音、释义</a:t>
            </a:r>
            <a:endParaRPr lang="zh-CN" altLang="zh-CN" sz="3600" b="1"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utoUpdateAnimBg="0"/>
      <p:bldP spid="7174" grpId="0" autoUpdateAnimBg="0"/>
      <p:bldP spid="7175" grpId="0" autoUpdateAnimBg="0"/>
      <p:bldP spid="7176" grpId="0" autoUpdateAnimBg="0"/>
      <p:bldP spid="7177" grpId="0" autoUpdateAnimBg="0"/>
      <p:bldP spid="7178" grpId="0" autoUpdateAnimBg="0"/>
      <p:bldP spid="7179" grpId="0" autoUpdateAnimBg="0"/>
      <p:bldP spid="7181" grpId="0" autoUpdateAnimBg="0"/>
      <p:bldP spid="7182" grpId="0" autoUpdateAnimBg="0"/>
      <p:bldP spid="718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50825" y="2060575"/>
            <a:ext cx="8281988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endParaRPr lang="zh-CN" altLang="zh-CN" sz="3200" b="1">
              <a:solidFill>
                <a:srgbClr val="0000FF"/>
              </a:solidFill>
            </a:endParaRPr>
          </a:p>
          <a:p>
            <a:r>
              <a:rPr lang="zh-CN" altLang="zh-CN" sz="3200" b="1">
                <a:solidFill>
                  <a:srgbClr val="0000FF"/>
                </a:solidFill>
              </a:rPr>
              <a:t>“水皆缥碧，千丈见底。”和“急湍甚箭，猛浪若奔。”是从正面写水，分别写出了水的清澈和迅猛；“游鱼细石，直视无碍。”是从侧面来写水，明是写“游鱼、细石”，其实质是写水，反衬水的清澈。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2" grpId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827088" y="1412875"/>
            <a:ext cx="7561262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Wingdings" panose="05000000000000000000" pitchFamily="2" charset="2"/>
              </a:rPr>
              <a:t>   </a:t>
            </a:r>
            <a:r>
              <a:rPr lang="zh-CN" altLang="zh-CN" sz="36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  <a:sym typeface="Wingdings" panose="05000000000000000000" pitchFamily="2" charset="2"/>
              </a:rPr>
              <a:t>4、</a:t>
            </a:r>
            <a:r>
              <a:rPr lang="zh-CN" altLang="zh-CN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Wingdings" panose="05000000000000000000" pitchFamily="2" charset="2"/>
              </a:rPr>
              <a:t> </a:t>
            </a:r>
            <a:r>
              <a:rPr lang="zh-CN" altLang="zh-CN" sz="36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看到如此的美景,引发了作者怎样的感慨?体现了作者具有怎样的情趣?</a:t>
            </a:r>
          </a:p>
        </p:txBody>
      </p: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1357313" y="4929188"/>
            <a:ext cx="6643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116013" y="3208338"/>
            <a:ext cx="7848600" cy="364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r>
              <a:rPr lang="zh-CN" altLang="zh-CN" sz="3200" b="1"/>
              <a:t>鸢飞戾天者，望峰息心；经纶世务者，窥谷忘反。</a:t>
            </a:r>
            <a:endParaRPr lang="zh-CN" altLang="zh-CN" sz="3200" b="1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r>
              <a:rPr lang="zh-CN" altLang="zh-CN" sz="3600" b="1">
                <a:solidFill>
                  <a:srgbClr val="0000FF"/>
                </a:solidFill>
              </a:rPr>
              <a:t>作者对世俗官场和追求利禄之徒的蔑视，含蓄地流露出爱慕大自然、避世退隐的高洁志趣。</a:t>
            </a:r>
          </a:p>
          <a:p>
            <a:pPr>
              <a:spcBef>
                <a:spcPct val="50000"/>
              </a:spcBef>
            </a:pPr>
            <a:endParaRPr lang="zh-CN" altLang="zh-CN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806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403350" y="2997200"/>
            <a:ext cx="59055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环节四——品味语言</a:t>
            </a:r>
          </a:p>
          <a:p>
            <a:pPr>
              <a:spcBef>
                <a:spcPct val="50000"/>
              </a:spcBef>
            </a:pPr>
            <a:endParaRPr lang="zh-CN" altLang="zh-CN" sz="4000" b="1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806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4213" y="692150"/>
            <a:ext cx="7704137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 </a:t>
            </a:r>
            <a:r>
              <a:rPr lang="zh-CN" altLang="zh-CN" sz="3600" b="1"/>
              <a:t>题型：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1、本文语言优美，请你找出自己喜欢的句子，任选角度加以欣赏。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提示：</a:t>
            </a:r>
            <a:r>
              <a:rPr lang="zh-CN" altLang="zh-CN" sz="3200" b="1">
                <a:solidFill>
                  <a:srgbClr val="FF0000"/>
                </a:solidFill>
              </a:rPr>
              <a:t>可</a:t>
            </a:r>
            <a:r>
              <a:rPr lang="zh-CN" altLang="zh-CN" sz="3200" b="1">
                <a:solidFill>
                  <a:srgbClr val="FF3300"/>
                </a:solidFill>
              </a:rPr>
              <a:t>从描写角度、词语运用、  表现手法、修辞方法、表达作用等角度欣赏。</a:t>
            </a:r>
            <a:endParaRPr lang="zh-CN" altLang="zh-CN" sz="3200" b="1"/>
          </a:p>
          <a:p>
            <a:pPr>
              <a:spcBef>
                <a:spcPct val="50000"/>
              </a:spcBef>
            </a:pPr>
            <a:r>
              <a:rPr lang="zh-CN" altLang="zh-CN" sz="3200" b="1"/>
              <a:t>2、从文中几个划线句中任选一个说说其表达效果。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3、说说文中划线句的表达效果（或表达作用）。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7921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latin typeface="Times New Roman" panose="02020603050405020304" pitchFamily="18" charset="0"/>
              </a:rPr>
              <a:t>        1、作者是如何描摹奇山异水的？</a:t>
            </a:r>
            <a:r>
              <a:rPr lang="zh-CN" altLang="zh-CN" sz="3200" b="1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95288" y="908050"/>
            <a:ext cx="85693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提示</a:t>
            </a:r>
            <a:r>
              <a:rPr lang="zh-CN" altLang="zh-CN" sz="2400" b="1">
                <a:latin typeface="Times New Roman" panose="02020603050405020304" pitchFamily="18" charset="0"/>
              </a:rPr>
              <a:t>：</a:t>
            </a:r>
            <a:r>
              <a:rPr lang="zh-CN" altLang="zh-CN" sz="3200" b="1">
                <a:solidFill>
                  <a:srgbClr val="FF3300"/>
                </a:solidFill>
                <a:latin typeface="Times New Roman" panose="02020603050405020304" pitchFamily="18" charset="0"/>
              </a:rPr>
              <a:t>从描写角度、词语运用、  表现手法、修辞方法、表达作用等角度，任选一点，揣摩妙处，体会写法</a:t>
            </a:r>
            <a:r>
              <a:rPr lang="zh-CN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。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68313" y="2349500"/>
            <a:ext cx="8351837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 提醒：美点欣赏可采用下列步骤：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1、指方法，（包括</a:t>
            </a:r>
            <a:r>
              <a:rPr lang="zh-CN" altLang="zh-CN" sz="3200" b="1"/>
              <a:t>修辞手法、描写方法等</a:t>
            </a:r>
            <a:r>
              <a:rPr lang="zh-CN" altLang="zh-CN" sz="3200" b="1">
                <a:latin typeface="Times New Roman" panose="02020603050405020304" pitchFamily="18" charset="0"/>
              </a:rPr>
              <a:t>）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2、谈效果，3、说特征，4，抒感情。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可采用下列格式：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这句话运用了——（修辞手法、描写方法），——（表达效果）写出了——（特点，情态），体现了作者——感情。</a:t>
            </a:r>
          </a:p>
        </p:txBody>
      </p:sp>
      <p:sp>
        <p:nvSpPr>
          <p:cNvPr id="2970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497638"/>
            <a:ext cx="360362" cy="360362"/>
          </a:xfrm>
          <a:prstGeom prst="actionButtonBlank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sz="1200">
                <a:latin typeface="Times New Roman" panose="02020603050405020304" pitchFamily="18" charset="0"/>
              </a:rPr>
              <a:t>下一页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autoUpdateAnimBg="0"/>
      <p:bldP spid="2970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84213" y="620713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示例：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539750" y="1628775"/>
            <a:ext cx="7993063" cy="45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</a:rPr>
              <a:t>（1）、“</a:t>
            </a:r>
            <a:r>
              <a:rPr lang="zh-CN" altLang="zh-CN" sz="3600" b="1">
                <a:solidFill>
                  <a:schemeClr val="accent2"/>
                </a:solidFill>
              </a:rPr>
              <a:t>负势竞上，互相轩邈，争高直指，千百成峰</a:t>
            </a:r>
            <a:r>
              <a:rPr lang="zh-CN" altLang="zh-CN" sz="3600" b="1">
                <a:solidFill>
                  <a:srgbClr val="0000FF"/>
                </a:solidFill>
              </a:rPr>
              <a:t>。”</a:t>
            </a:r>
            <a:r>
              <a:rPr lang="zh-CN" altLang="zh-CN" sz="3600"/>
              <a:t> </a:t>
            </a:r>
            <a:endParaRPr lang="zh-CN" altLang="zh-CN" sz="3600" b="1">
              <a:solidFill>
                <a:srgbClr val="0000FF"/>
              </a:solidFill>
            </a:endParaRPr>
          </a:p>
          <a:p>
            <a:pPr algn="just" eaLnBrk="0" hangingPunct="0"/>
            <a:r>
              <a:rPr lang="zh-CN" altLang="zh-CN" sz="3600" b="1">
                <a:solidFill>
                  <a:schemeClr val="accent2"/>
                </a:solidFill>
              </a:rPr>
              <a:t>     这句话用拟人的手法，生动形象的写出富春江的两岸崇山峻岭，高耸人云的雄奇景色；</a:t>
            </a:r>
          </a:p>
          <a:p>
            <a:pPr algn="just" eaLnBrk="0" hangingPunct="0"/>
            <a:r>
              <a:rPr lang="zh-CN" altLang="zh-CN" sz="3600" b="1">
                <a:solidFill>
                  <a:schemeClr val="accent2"/>
                </a:solidFill>
              </a:rPr>
              <a:t>    </a:t>
            </a:r>
            <a:r>
              <a:rPr lang="zh-CN" altLang="zh-CN" sz="4000" b="1">
                <a:solidFill>
                  <a:srgbClr val="FF0000"/>
                </a:solidFill>
              </a:rPr>
              <a:t>“竞”“争”</a:t>
            </a:r>
            <a:r>
              <a:rPr lang="zh-CN" altLang="zh-CN" sz="3600" b="1">
                <a:solidFill>
                  <a:schemeClr val="accent2"/>
                </a:solidFill>
              </a:rPr>
              <a:t>二字把静止的山写活了，赋予了它们以生命和动感。体现了作者对富春江美丽山水的喜爱和赞美之情。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684213" y="1196975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FF0000"/>
                </a:solidFill>
              </a:rPr>
              <a:t>万能公式2：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11188" y="2636838"/>
            <a:ext cx="79930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</a:rPr>
              <a:t>       无论是欣赏小说中的动作描写还是散文中动词的妙处，都既要总说整个句子的作用，又要将其中的动词单独拧出再加以欣赏。</a:t>
            </a:r>
            <a:endParaRPr lang="zh-CN" altLang="zh-CN" sz="36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539750" y="1628775"/>
            <a:ext cx="8280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(2)、“游鱼细石，直视无碍。”</a:t>
            </a:r>
            <a:r>
              <a:rPr lang="zh-CN" altLang="zh-CN" sz="3200"/>
              <a:t> </a:t>
            </a:r>
            <a:endParaRPr lang="zh-CN" altLang="zh-CN" sz="3200" b="1">
              <a:solidFill>
                <a:srgbClr val="0000FF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      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68313" y="2492375"/>
            <a:ext cx="7920037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        这句话运用了侧面衬托的手法。游鱼细石，一动一静，相映成趣，逗人游兴。表面看是写“鱼”写“石”，其实是写水，写出了山水的</a:t>
            </a:r>
            <a:r>
              <a:rPr lang="zh-CN" altLang="zh-CN" sz="3200" b="1">
                <a:solidFill>
                  <a:srgbClr val="FF0000"/>
                </a:solidFill>
              </a:rPr>
              <a:t>灵动，充满生命活力，</a:t>
            </a:r>
            <a:r>
              <a:rPr lang="zh-CN" altLang="zh-CN" sz="3200" b="1">
                <a:solidFill>
                  <a:srgbClr val="0000FF"/>
                </a:solidFill>
              </a:rPr>
              <a:t>从侧面衬托出山水的清秀。 表达了作者的喜爱之情。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84213" y="620713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FF0000"/>
                </a:solidFill>
              </a:rPr>
              <a:t>万能公式3：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39750" y="1628775"/>
            <a:ext cx="799306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</a:rPr>
              <a:t>在美点欣赏时，我们如果遇到写“游鱼”（或其他可爱的小动物）、“流水”、“小溪”、“泉水”等，应抓住“活泼”、“灵动（灵活）”、“清秀”、“充满活力”或“充满生命力”等词语来欣赏。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4213" y="620713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>
                <a:solidFill>
                  <a:srgbClr val="FF0000"/>
                </a:solidFill>
              </a:rPr>
              <a:t>万能公式4：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39750" y="1628775"/>
            <a:ext cx="799306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</a:rPr>
              <a:t> 写“小草”、“嫩芽”应抓住“清新”、“柔嫩”、 </a:t>
            </a:r>
            <a:r>
              <a:rPr lang="zh-CN" altLang="zh-CN" sz="3200" b="1">
                <a:solidFill>
                  <a:srgbClr val="0000FF"/>
                </a:solidFill>
              </a:rPr>
              <a:t>“充满生命力”、“热爱大自然”等词语；写“阳光明媚”，“月光皎洁”可抓住“热爱生活”、“热爱生命”、“追求美好事物”、“向往美好幸福生活”、“憧憬未来”等词语来欣赏。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848600" cy="54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风烟</a:t>
            </a:r>
            <a:r>
              <a:rPr lang="zh-CN" altLang="zh-CN" sz="3200" b="1">
                <a:solidFill>
                  <a:srgbClr val="FF0000"/>
                </a:solidFill>
              </a:rPr>
              <a:t>俱           净</a:t>
            </a:r>
            <a:r>
              <a:rPr lang="zh-CN" altLang="zh-CN" sz="3200" b="1"/>
              <a:t>，天山</a:t>
            </a:r>
            <a:r>
              <a:rPr lang="zh-CN" altLang="zh-CN" sz="3200" b="1">
                <a:solidFill>
                  <a:srgbClr val="FF0000"/>
                </a:solidFill>
              </a:rPr>
              <a:t>共色</a:t>
            </a:r>
            <a:r>
              <a:rPr lang="zh-CN" altLang="zh-CN" sz="3200" b="1"/>
              <a:t>。从流飘荡   </a:t>
            </a:r>
          </a:p>
          <a:p>
            <a:pPr>
              <a:spcBef>
                <a:spcPct val="50000"/>
              </a:spcBef>
            </a:pPr>
            <a:endParaRPr lang="zh-CN" altLang="zh-CN" sz="3200" b="1"/>
          </a:p>
          <a:p>
            <a:pPr>
              <a:spcBef>
                <a:spcPct val="50000"/>
              </a:spcBef>
            </a:pPr>
            <a:r>
              <a:rPr lang="zh-CN" altLang="zh-CN" sz="3200" b="1"/>
              <a:t>任意东西。自富阳至桐庐，一百</a:t>
            </a:r>
            <a:r>
              <a:rPr lang="zh-CN" altLang="zh-CN" sz="3200" b="1">
                <a:solidFill>
                  <a:srgbClr val="FF0000"/>
                </a:solidFill>
              </a:rPr>
              <a:t>许</a:t>
            </a:r>
            <a:r>
              <a:rPr lang="zh-CN" altLang="zh-CN" sz="3200" b="1"/>
              <a:t>里，奇</a:t>
            </a:r>
          </a:p>
          <a:p>
            <a:pPr>
              <a:spcBef>
                <a:spcPct val="50000"/>
              </a:spcBef>
            </a:pPr>
            <a:endParaRPr lang="zh-CN" altLang="zh-CN" sz="3200" b="1"/>
          </a:p>
          <a:p>
            <a:pPr>
              <a:spcBef>
                <a:spcPct val="50000"/>
              </a:spcBef>
            </a:pPr>
            <a:r>
              <a:rPr lang="zh-CN" altLang="zh-CN" sz="3200" b="1"/>
              <a:t>山异水，天下独</a:t>
            </a:r>
            <a:r>
              <a:rPr lang="zh-CN" altLang="zh-CN" sz="3200" b="1">
                <a:solidFill>
                  <a:srgbClr val="FF0000"/>
                </a:solidFill>
              </a:rPr>
              <a:t>绝</a:t>
            </a:r>
            <a:r>
              <a:rPr lang="zh-CN" altLang="zh-CN" sz="3200" b="1"/>
              <a:t>。</a:t>
            </a:r>
          </a:p>
          <a:p>
            <a:pPr>
              <a:spcBef>
                <a:spcPct val="50000"/>
              </a:spcBef>
            </a:pPr>
            <a:endParaRPr lang="zh-CN" altLang="zh-CN" sz="3200" b="1"/>
          </a:p>
          <a:p>
            <a:pPr>
              <a:spcBef>
                <a:spcPct val="50000"/>
              </a:spcBef>
            </a:pPr>
            <a:r>
              <a:rPr lang="zh-CN" altLang="zh-CN" sz="3200" b="1"/>
              <a:t>水皆</a:t>
            </a:r>
            <a:r>
              <a:rPr lang="zh-CN" altLang="zh-CN" sz="3200" b="1">
                <a:solidFill>
                  <a:srgbClr val="FF0000"/>
                </a:solidFill>
              </a:rPr>
              <a:t>缥碧</a:t>
            </a:r>
            <a:r>
              <a:rPr lang="zh-CN" altLang="zh-CN" sz="3200" b="1"/>
              <a:t>，千丈见底；游鱼细石，直视无碍。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27088" y="620713"/>
            <a:ext cx="806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   全，都      消散       </a:t>
            </a:r>
            <a:r>
              <a:rPr lang="zh-CN" altLang="zh-CN" sz="3200" b="1">
                <a:solidFill>
                  <a:srgbClr val="0000FF"/>
                </a:solidFill>
                <a:sym typeface="Wingdings" panose="05000000000000000000" pitchFamily="2" charset="2"/>
              </a:rPr>
              <a:t>同样的颜色。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55650" y="1989138"/>
            <a:ext cx="806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                                           上下，左右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419475" y="3573463"/>
            <a:ext cx="26654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 极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827088" y="5013325"/>
            <a:ext cx="7632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     青绿色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  <p:bldP spid="8196" grpId="0" autoUpdateAnimBg="0"/>
      <p:bldP spid="8197" grpId="0" autoUpdateAnimBg="0"/>
      <p:bldP spid="8198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684213" y="620713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b="1"/>
              <a:t>示例：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39750" y="1628775"/>
            <a:ext cx="8280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（3）、“</a:t>
            </a:r>
            <a:r>
              <a:rPr lang="zh-CN" altLang="zh-CN" sz="3200" b="1"/>
              <a:t>急湍甚箭，猛浪若奔。”</a:t>
            </a:r>
            <a:endParaRPr lang="zh-CN" altLang="zh-CN" sz="3200" b="1">
              <a:solidFill>
                <a:srgbClr val="0000FF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</a:rPr>
              <a:t>       这句话运用了比喻和夸张的手法。把“猛浪”比作“奔马”。形象生动地表现了江水湍急、迅猛的特点。表达了作者的赞叹之情。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84213" y="476250"/>
            <a:ext cx="7704137" cy="320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/>
              <a:t>2：选择自己喜欢的语句，运用想象和联想，用自己的话将文中所写的景像描写出来。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原则</a:t>
            </a:r>
            <a:r>
              <a:rPr lang="zh-CN" altLang="zh-CN" sz="3200" b="1">
                <a:sym typeface="Wingdings" panose="05000000000000000000" pitchFamily="2" charset="2"/>
              </a:rPr>
              <a:t>：（</a:t>
            </a:r>
            <a:r>
              <a:rPr lang="zh-CN" altLang="zh-CN" sz="3200" b="1"/>
              <a:t>1）、紧扣原文，不改变原意。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（2）、不能照抄翻译。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755650" y="3716338"/>
            <a:ext cx="7561263" cy="277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示例：风烟俱净，天山共色。</a:t>
            </a:r>
          </a:p>
          <a:p>
            <a:pPr>
              <a:spcBef>
                <a:spcPct val="50000"/>
              </a:spcBef>
            </a:pPr>
            <a:r>
              <a:rPr lang="zh-CN" altLang="zh-CN" sz="3200" b="1"/>
              <a:t>风平气清，万里空明，一切都像刚洗过似的；放眼远山，山融入天空，天空拥抱着山峰。山是绿的，水也是绿的，天山一色，难分难解。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6" grpId="1" autoUpdateAnimBg="0"/>
      <p:bldP spid="36867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468313" y="1557338"/>
            <a:ext cx="8208962" cy="448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zh-CN" altLang="zh-CN" sz="3200" b="1">
              <a:latin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1、天下佳山水，古今推富春。(元·吴桓赞)</a:t>
            </a:r>
          </a:p>
          <a:p>
            <a:pPr algn="just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2、钱塘江尽到桐庐，水碧山青画不如。                  (唐·韦庄)</a:t>
            </a:r>
          </a:p>
          <a:p>
            <a:pPr algn="just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3、三吴行尽千山水，犹道桐庐更清美。(宋·苏东坡)</a:t>
            </a:r>
          </a:p>
          <a:p>
            <a:pPr algn="just"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 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7891" name="WordArt 3"/>
          <p:cNvSpPr>
            <a:spLocks noChangeArrowheads="1" noChangeShapeType="1"/>
          </p:cNvSpPr>
          <p:nvPr/>
        </p:nvSpPr>
        <p:spPr bwMode="auto">
          <a:xfrm>
            <a:off x="539750" y="476250"/>
            <a:ext cx="691197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环节五</a:t>
            </a:r>
            <a:r>
              <a:rPr lang="en-US" altLang="zh-CN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—</a:t>
            </a:r>
            <a:r>
              <a:rPr lang="zh-CN" altLang="en-US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名句欣赏</a:t>
            </a:r>
          </a:p>
        </p:txBody>
      </p:sp>
      <p:sp>
        <p:nvSpPr>
          <p:cNvPr id="3789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81750"/>
            <a:ext cx="360362" cy="476250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sz="1200">
                <a:latin typeface="Times New Roman" panose="02020603050405020304" pitchFamily="18" charset="0"/>
              </a:rPr>
              <a:t>下一页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8486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/>
              <a:t>急</a:t>
            </a:r>
            <a:r>
              <a:rPr lang="zh-CN" altLang="zh-CN" sz="3200" b="1">
                <a:solidFill>
                  <a:srgbClr val="FF0000"/>
                </a:solidFill>
              </a:rPr>
              <a:t>湍           甚</a:t>
            </a:r>
            <a:r>
              <a:rPr lang="zh-CN" altLang="zh-CN" sz="3200" b="1"/>
              <a:t>箭，猛浪若</a:t>
            </a:r>
            <a:r>
              <a:rPr lang="zh-CN" altLang="zh-CN" sz="3200" b="1">
                <a:solidFill>
                  <a:srgbClr val="FF0000"/>
                </a:solidFill>
              </a:rPr>
              <a:t>奔</a:t>
            </a:r>
            <a:r>
              <a:rPr lang="zh-CN" altLang="zh-CN" sz="3200" b="1"/>
              <a:t>。夹岸高山，</a:t>
            </a:r>
          </a:p>
          <a:p>
            <a:endParaRPr lang="zh-CN" altLang="zh-CN" sz="3200" b="1"/>
          </a:p>
          <a:p>
            <a:endParaRPr lang="zh-CN" altLang="zh-CN" sz="3200" b="1"/>
          </a:p>
          <a:p>
            <a:r>
              <a:rPr lang="zh-CN" altLang="zh-CN" sz="3200" b="1"/>
              <a:t>皆生</a:t>
            </a:r>
            <a:r>
              <a:rPr lang="zh-CN" altLang="zh-CN" sz="3200" b="1">
                <a:solidFill>
                  <a:srgbClr val="FF0000"/>
                </a:solidFill>
              </a:rPr>
              <a:t>寒</a:t>
            </a:r>
            <a:r>
              <a:rPr lang="zh-CN" altLang="zh-CN" sz="3200" b="1"/>
              <a:t>树。                 </a:t>
            </a:r>
            <a:r>
              <a:rPr lang="zh-CN" altLang="zh-CN" sz="3200" b="1">
                <a:solidFill>
                  <a:srgbClr val="FF0000"/>
                </a:solidFill>
              </a:rPr>
              <a:t>负</a:t>
            </a:r>
            <a:r>
              <a:rPr lang="zh-CN" altLang="zh-CN" sz="3200" b="1"/>
              <a:t>势    </a:t>
            </a:r>
            <a:r>
              <a:rPr lang="zh-CN" altLang="zh-CN" sz="3200" b="1">
                <a:solidFill>
                  <a:srgbClr val="FF0000"/>
                </a:solidFill>
              </a:rPr>
              <a:t>竞        上</a:t>
            </a:r>
            <a:r>
              <a:rPr lang="zh-CN" altLang="zh-CN" sz="3200" b="1"/>
              <a:t>，</a:t>
            </a:r>
          </a:p>
          <a:p>
            <a:endParaRPr lang="zh-CN" altLang="zh-CN" sz="3200" b="1"/>
          </a:p>
          <a:p>
            <a:endParaRPr lang="zh-CN" altLang="zh-CN" sz="3200" b="1"/>
          </a:p>
          <a:p>
            <a:r>
              <a:rPr lang="zh-CN" altLang="zh-CN" sz="3200" b="1"/>
              <a:t>互相</a:t>
            </a:r>
            <a:r>
              <a:rPr lang="zh-CN" altLang="zh-CN" sz="3200" b="1">
                <a:solidFill>
                  <a:srgbClr val="FF0000"/>
                </a:solidFill>
              </a:rPr>
              <a:t>轩邈</a:t>
            </a:r>
            <a:r>
              <a:rPr lang="zh-CN" altLang="zh-CN" sz="3200" b="1"/>
              <a:t>；争高直</a:t>
            </a:r>
            <a:r>
              <a:rPr lang="zh-CN" altLang="zh-CN" sz="3200" b="1">
                <a:solidFill>
                  <a:srgbClr val="FF0000"/>
                </a:solidFill>
              </a:rPr>
              <a:t>指</a:t>
            </a:r>
            <a:r>
              <a:rPr lang="zh-CN" altLang="zh-CN" sz="3200" b="1"/>
              <a:t>，千百成峰。泉水</a:t>
            </a:r>
            <a:r>
              <a:rPr lang="zh-CN" altLang="zh-CN" sz="3200" b="1">
                <a:solidFill>
                  <a:srgbClr val="FF0000"/>
                </a:solidFill>
              </a:rPr>
              <a:t>激</a:t>
            </a:r>
          </a:p>
          <a:p>
            <a:endParaRPr lang="zh-CN" altLang="zh-CN" sz="3200" b="1">
              <a:solidFill>
                <a:srgbClr val="FF0000"/>
              </a:solidFill>
            </a:endParaRPr>
          </a:p>
          <a:p>
            <a:endParaRPr lang="zh-CN" altLang="zh-CN" sz="3200" b="1">
              <a:solidFill>
                <a:srgbClr val="FF0000"/>
              </a:solidFill>
            </a:endParaRPr>
          </a:p>
          <a:p>
            <a:r>
              <a:rPr lang="zh-CN" altLang="zh-CN" sz="3200" b="1"/>
              <a:t>石，泠泠</a:t>
            </a:r>
            <a:r>
              <a:rPr lang="zh-CN" altLang="zh-CN" sz="3200" b="1">
                <a:solidFill>
                  <a:srgbClr val="FF0000"/>
                </a:solidFill>
              </a:rPr>
              <a:t>作</a:t>
            </a:r>
            <a:r>
              <a:rPr lang="zh-CN" altLang="zh-CN" sz="3200" b="1"/>
              <a:t>响。好鸟相鸣，嘤嘤成韵。</a:t>
            </a:r>
            <a:r>
              <a:rPr lang="zh-CN" altLang="zh-CN" sz="3200"/>
              <a:t> </a:t>
            </a:r>
            <a:endParaRPr lang="zh-CN" altLang="zh-CN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06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急流的水   胜过             奔马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55650" y="1989138"/>
            <a:ext cx="806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使……感到寒意       </a:t>
            </a:r>
            <a:r>
              <a:rPr lang="zh-CN" altLang="zh-CN" sz="3200" b="1">
                <a:solidFill>
                  <a:srgbClr val="0000FF"/>
                </a:solidFill>
                <a:sym typeface="Wingdings" panose="05000000000000000000" pitchFamily="2" charset="2"/>
              </a:rPr>
              <a:t>凭借     争逐     向上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71550" y="3429000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   比高远             向                           </a:t>
            </a:r>
            <a:r>
              <a:rPr lang="zh-CN" altLang="zh-CN" sz="3200" b="1">
                <a:solidFill>
                  <a:srgbClr val="0000FF"/>
                </a:solidFill>
                <a:sym typeface="Wingdings" panose="05000000000000000000" pitchFamily="2" charset="2"/>
              </a:rPr>
              <a:t>冲击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27088" y="5013325"/>
            <a:ext cx="7632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0000FF"/>
                </a:solidFill>
                <a:sym typeface="Wingdings" panose="05000000000000000000" pitchFamily="2" charset="2"/>
              </a:rPr>
              <a:t>            发出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utoUpdateAnimBg="0"/>
      <p:bldP spid="9220" grpId="0" autoUpdateAnimBg="0"/>
      <p:bldP spid="9221" grpId="0" autoUpdateAnimBg="0"/>
      <p:bldP spid="922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848600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蝉则千                 </a:t>
            </a:r>
            <a:r>
              <a:rPr lang="zh-CN" altLang="zh-CN" sz="3200" b="1">
                <a:solidFill>
                  <a:srgbClr val="FF0000"/>
                </a:solidFill>
              </a:rPr>
              <a:t>转</a:t>
            </a:r>
            <a:r>
              <a:rPr lang="zh-CN" altLang="zh-CN" sz="3200" b="1"/>
              <a:t>不穷，猿则百叫无</a:t>
            </a:r>
            <a:r>
              <a:rPr lang="zh-CN" altLang="zh-CN" sz="3200" b="1">
                <a:solidFill>
                  <a:srgbClr val="FF0000"/>
                </a:solidFill>
              </a:rPr>
              <a:t>绝</a:t>
            </a:r>
            <a:r>
              <a:rPr lang="zh-CN" altLang="zh-CN" sz="3200" b="1"/>
              <a:t>。</a:t>
            </a:r>
          </a:p>
          <a:p>
            <a:pPr>
              <a:spcBef>
                <a:spcPct val="50000"/>
              </a:spcBef>
            </a:pPr>
            <a:endParaRPr lang="zh-CN" altLang="zh-CN" sz="3200" b="1"/>
          </a:p>
          <a:p>
            <a:pPr>
              <a:spcBef>
                <a:spcPct val="50000"/>
              </a:spcBef>
            </a:pPr>
            <a:r>
              <a:rPr lang="zh-CN" altLang="zh-CN" sz="3200" b="1"/>
              <a:t>鸢飞</a:t>
            </a:r>
            <a:r>
              <a:rPr lang="zh-CN" altLang="zh-CN" sz="3200" b="1">
                <a:solidFill>
                  <a:srgbClr val="FF0000"/>
                </a:solidFill>
              </a:rPr>
              <a:t>戾</a:t>
            </a:r>
            <a:r>
              <a:rPr lang="zh-CN" altLang="zh-CN" sz="3200" b="1"/>
              <a:t>天者，望峰息心；</a:t>
            </a:r>
            <a:r>
              <a:rPr lang="zh-CN" altLang="zh-CN" sz="3200" b="1">
                <a:solidFill>
                  <a:srgbClr val="FF0000"/>
                </a:solidFill>
              </a:rPr>
              <a:t>经纶</a:t>
            </a:r>
            <a:r>
              <a:rPr lang="zh-CN" altLang="zh-CN" sz="3200" b="1"/>
              <a:t>世务者，窥</a:t>
            </a:r>
          </a:p>
          <a:p>
            <a:pPr>
              <a:spcBef>
                <a:spcPct val="50000"/>
              </a:spcBef>
            </a:pPr>
            <a:endParaRPr lang="zh-CN" altLang="zh-CN" sz="3200" b="1"/>
          </a:p>
          <a:p>
            <a:pPr>
              <a:spcBef>
                <a:spcPct val="50000"/>
              </a:spcBef>
            </a:pPr>
            <a:r>
              <a:rPr lang="zh-CN" altLang="zh-CN" sz="3200" b="1"/>
              <a:t>谷忘</a:t>
            </a:r>
            <a:r>
              <a:rPr lang="zh-CN" altLang="zh-CN" sz="3200" b="1">
                <a:solidFill>
                  <a:srgbClr val="FF0000"/>
                </a:solidFill>
              </a:rPr>
              <a:t>反</a:t>
            </a:r>
            <a:r>
              <a:rPr lang="zh-CN" altLang="zh-CN" sz="3200" b="1"/>
              <a:t>。                     横</a:t>
            </a:r>
            <a:r>
              <a:rPr lang="zh-CN" altLang="zh-CN" sz="3200" b="1">
                <a:solidFill>
                  <a:srgbClr val="FF0000"/>
                </a:solidFill>
              </a:rPr>
              <a:t>柯</a:t>
            </a:r>
            <a:r>
              <a:rPr lang="zh-CN" altLang="zh-CN" sz="3200" b="1"/>
              <a:t>上蔽，在昼犹昏；疏条交映，有时见日。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4213" y="836613"/>
            <a:ext cx="806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同“啭”，鸟婉转地叫。这里指蝉鸣       停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55650" y="1989138"/>
            <a:ext cx="806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       至                             办理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71550" y="3429000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rgbClr val="0000FF"/>
                </a:solidFill>
              </a:rPr>
              <a:t>同“返”，返回             树枝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3059112" cy="1008062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b="1">
                <a:ea typeface="楷体_GB2312" pitchFamily="1" charset="-122"/>
              </a:rPr>
              <a:t>1、通假字:</a:t>
            </a:r>
          </a:p>
          <a:p>
            <a:endParaRPr lang="zh-CN" altLang="zh-CN" b="1">
              <a:ea typeface="楷体_GB2312" pitchFamily="1" charset="-122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979613" y="2708275"/>
            <a:ext cx="20193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zh-CN" sz="3200" b="1">
                <a:latin typeface="Times New Roman" panose="02020603050405020304" pitchFamily="18" charset="0"/>
                <a:ea typeface="楷体_GB2312" pitchFamily="1" charset="-122"/>
              </a:rPr>
              <a:t>窥谷忘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1" charset="-122"/>
              </a:rPr>
              <a:t>反</a:t>
            </a:r>
          </a:p>
          <a:p>
            <a:pPr eaLnBrk="0" hangingPunct="0"/>
            <a:endParaRPr lang="zh-CN" altLang="zh-CN" sz="3200" b="1">
              <a:latin typeface="Times New Roman" panose="02020603050405020304" pitchFamily="18" charset="0"/>
              <a:ea typeface="华文隶书" panose="02010800040101010101" pitchFamily="2" charset="-122"/>
            </a:endParaRPr>
          </a:p>
          <a:p>
            <a:pPr eaLnBrk="0" hangingPunct="0"/>
            <a:r>
              <a:rPr lang="zh-CN" altLang="zh-CN" sz="3200" b="1">
                <a:latin typeface="Times New Roman" panose="02020603050405020304" pitchFamily="18" charset="0"/>
                <a:ea typeface="华文隶书" panose="02010800040101010101" pitchFamily="2" charset="-122"/>
              </a:rPr>
              <a:t>千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华文隶书" panose="02010800040101010101" pitchFamily="2" charset="-122"/>
              </a:rPr>
              <a:t>转</a:t>
            </a:r>
            <a:r>
              <a:rPr lang="zh-CN" altLang="zh-CN" sz="3200" b="1">
                <a:latin typeface="Times New Roman" panose="02020603050405020304" pitchFamily="18" charset="0"/>
                <a:ea typeface="华文隶书" panose="02010800040101010101" pitchFamily="2" charset="-122"/>
              </a:rPr>
              <a:t>不穷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95738" y="2781300"/>
            <a:ext cx="37973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“反”通“返”，返回</a:t>
            </a:r>
          </a:p>
          <a:p>
            <a:pPr eaLnBrk="0" hangingPunct="0"/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0" hangingPunct="0"/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“转”同“啭”，</a:t>
            </a:r>
            <a:r>
              <a:rPr lang="zh-CN" altLang="zh-CN" sz="3200" b="1">
                <a:solidFill>
                  <a:srgbClr val="FF0000"/>
                </a:solidFill>
              </a:rPr>
              <a:t>鸟婉转地叫。这里指蝉鸣</a:t>
            </a:r>
            <a:r>
              <a:rPr lang="zh-CN" altLang="zh-CN" sz="32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339975" y="5207000"/>
            <a:ext cx="184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zh-CN" altLang="zh-CN" sz="28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eaLnBrk="0" hangingPunct="0"/>
            <a:endParaRPr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1270" name="AutoShape 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453313" y="6237288"/>
            <a:ext cx="539750" cy="53975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sz="1600">
                <a:latin typeface="Times New Roman" panose="02020603050405020304" pitchFamily="18" charset="0"/>
              </a:rPr>
              <a:t>下一页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  <p:bldP spid="11267" grpId="0" autoUpdateAnimBg="0"/>
      <p:bldP spid="1126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042988" y="1052513"/>
            <a:ext cx="5041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2、一词多义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187450" y="2133600"/>
            <a:ext cx="5921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/>
              <a:t>绝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692275" y="1628775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9600">
                <a:solidFill>
                  <a:srgbClr val="FF9900"/>
                </a:solidFill>
                <a:latin typeface="Times New Roman" panose="02020603050405020304" pitchFamily="18" charset="0"/>
              </a:rPr>
              <a:t>｛</a:t>
            </a:r>
            <a:endParaRPr lang="zh-CN" altLang="zh-CN" sz="3200" b="1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843213" y="1863725"/>
            <a:ext cx="1816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/>
              <a:t>天下独</a:t>
            </a:r>
            <a:r>
              <a:rPr lang="zh-CN" altLang="zh-CN" sz="3200" b="1">
                <a:solidFill>
                  <a:srgbClr val="FF0000"/>
                </a:solidFill>
              </a:rPr>
              <a:t>绝</a:t>
            </a:r>
            <a:endParaRPr lang="zh-CN" altLang="zh-CN" sz="3200" b="1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771775" y="2549525"/>
            <a:ext cx="19288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/>
              <a:t> 百叫不</a:t>
            </a:r>
            <a:r>
              <a:rPr lang="zh-CN" altLang="zh-CN" sz="3200" b="1">
                <a:solidFill>
                  <a:srgbClr val="FF0000"/>
                </a:solidFill>
              </a:rPr>
              <a:t>绝</a:t>
            </a:r>
            <a:endParaRPr lang="zh-CN" altLang="zh-CN" sz="3200" b="1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219700" y="1773238"/>
            <a:ext cx="1800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（极）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076825" y="2492375"/>
            <a:ext cx="172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（停止）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71550" y="4076700"/>
            <a:ext cx="86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/>
              <a:t>  上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692275" y="3500438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9600">
                <a:solidFill>
                  <a:srgbClr val="FF9900"/>
                </a:solidFill>
                <a:latin typeface="Times New Roman" panose="02020603050405020304" pitchFamily="18" charset="0"/>
              </a:rPr>
              <a:t>｛</a:t>
            </a:r>
            <a:endParaRPr lang="zh-CN" altLang="zh-CN" sz="3200" b="1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987675" y="3692525"/>
            <a:ext cx="1816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/>
              <a:t>负势竞</a:t>
            </a:r>
            <a:r>
              <a:rPr lang="zh-CN" altLang="zh-CN" sz="3200" b="1">
                <a:solidFill>
                  <a:srgbClr val="FF0000"/>
                </a:solidFill>
              </a:rPr>
              <a:t>上</a:t>
            </a:r>
            <a:endParaRPr lang="zh-CN" altLang="zh-CN" sz="3200" b="1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076825" y="3716338"/>
            <a:ext cx="24479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（向上）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3132138" y="4413250"/>
            <a:ext cx="1816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/>
              <a:t>横柯</a:t>
            </a:r>
            <a:r>
              <a:rPr lang="zh-CN" altLang="zh-CN" sz="3200" b="1">
                <a:solidFill>
                  <a:srgbClr val="FF0000"/>
                </a:solidFill>
              </a:rPr>
              <a:t>上</a:t>
            </a:r>
            <a:r>
              <a:rPr lang="zh-CN" altLang="zh-CN" sz="3200" b="1"/>
              <a:t>蔽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219700" y="4437063"/>
            <a:ext cx="14398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（上面）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autoUpdateAnimBg="0"/>
      <p:bldP spid="12292" grpId="0" autoUpdateAnimBg="0"/>
      <p:bldP spid="12293" grpId="0" autoUpdateAnimBg="0"/>
      <p:bldP spid="12294" grpId="0" autoUpdateAnimBg="0"/>
      <p:bldP spid="12295" grpId="0" autoUpdateAnimBg="0"/>
      <p:bldP spid="12296" grpId="0" autoUpdateAnimBg="0"/>
      <p:bldP spid="12297" grpId="0" autoUpdateAnimBg="0"/>
      <p:bldP spid="12298" grpId="0" autoUpdateAnimBg="0"/>
      <p:bldP spid="12299" grpId="0" autoUpdateAnimBg="0"/>
      <p:bldP spid="12300" grpId="0" autoUpdateAnimBg="0"/>
      <p:bldP spid="12301" grpId="0" autoUpdateAnimBg="0"/>
      <p:bldP spid="1230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333375"/>
            <a:ext cx="3059113" cy="14398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zh-CN" altLang="zh-CN" sz="2000" b="1"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endParaRPr lang="zh-CN" altLang="zh-CN" sz="2000" b="1">
              <a:ea typeface="楷体_GB2312" pitchFamily="1" charset="-122"/>
            </a:endParaRPr>
          </a:p>
          <a:p>
            <a:pPr>
              <a:lnSpc>
                <a:spcPct val="80000"/>
              </a:lnSpc>
            </a:pPr>
            <a:endParaRPr lang="zh-CN" altLang="zh-CN" sz="2000" b="1">
              <a:ea typeface="楷体_GB2312" pitchFamily="1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zh-CN" b="1">
                <a:ea typeface="楷体_GB2312" pitchFamily="1" charset="-122"/>
              </a:rPr>
              <a:t>3、词类活用：</a:t>
            </a:r>
            <a:r>
              <a:rPr lang="zh-CN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1" charset="-122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zh-CN" altLang="zh-CN" b="1">
              <a:solidFill>
                <a:srgbClr val="990000"/>
              </a:solidFill>
              <a:ea typeface="楷体_GB2312" pitchFamily="1" charset="-12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zh-CN" altLang="zh-CN" b="1">
              <a:ea typeface="楷体_GB2312" pitchFamily="1" charset="-122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187450" y="2420938"/>
            <a:ext cx="72723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风烟俱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净</a:t>
            </a:r>
            <a:r>
              <a:rPr lang="zh-CN" altLang="zh-CN" sz="3200" b="1">
                <a:latin typeface="Times New Roman" panose="02020603050405020304" pitchFamily="18" charset="0"/>
              </a:rPr>
              <a:t>（消净、消散，形作动）</a:t>
            </a:r>
            <a:endParaRPr lang="zh-CN" altLang="zh-CN" sz="32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任意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东西</a:t>
            </a:r>
            <a:r>
              <a:rPr lang="zh-CN" altLang="zh-CN" sz="3200" b="1">
                <a:latin typeface="Times New Roman" panose="02020603050405020304" pitchFamily="18" charset="0"/>
              </a:rPr>
              <a:t>（向东向西漂流，名作动）</a:t>
            </a:r>
          </a:p>
          <a:p>
            <a:pPr>
              <a:spcBef>
                <a:spcPct val="2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皆生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寒</a:t>
            </a:r>
            <a:r>
              <a:rPr lang="zh-CN" altLang="zh-CN" sz="3200" b="1">
                <a:latin typeface="Times New Roman" panose="02020603050405020304" pitchFamily="18" charset="0"/>
              </a:rPr>
              <a:t>树（使人觉得有寒意，形作动）</a:t>
            </a:r>
          </a:p>
          <a:p>
            <a:pPr>
              <a:spcBef>
                <a:spcPct val="2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互相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轩邈</a:t>
            </a:r>
            <a:r>
              <a:rPr lang="zh-CN" altLang="zh-CN" sz="3200" b="1">
                <a:latin typeface="Times New Roman" panose="02020603050405020304" pitchFamily="18" charset="0"/>
              </a:rPr>
              <a:t>（比高远，名作动）</a:t>
            </a:r>
            <a:endParaRPr lang="zh-CN" altLang="zh-CN" sz="32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eaLnBrk="0" hangingPunct="0"/>
            <a:endParaRPr lang="zh-CN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339975" y="5207000"/>
            <a:ext cx="184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zh-CN" altLang="zh-CN" sz="28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eaLnBrk="0" hangingPunct="0"/>
            <a:endParaRPr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3317" name="AutoShap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453313" y="6237288"/>
            <a:ext cx="539750" cy="539750"/>
          </a:xfrm>
          <a:prstGeom prst="actionButtonBlank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sz="1600">
                <a:latin typeface="Times New Roman" panose="02020603050405020304" pitchFamily="18" charset="0"/>
              </a:rPr>
              <a:t>下一页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  <p:bldP spid="133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701800"/>
            <a:ext cx="7772400" cy="4248150"/>
          </a:xfrm>
        </p:spPr>
        <p:txBody>
          <a:bodyPr/>
          <a:lstStyle/>
          <a:p>
            <a:pPr>
              <a:buFontTx/>
              <a:buNone/>
            </a:pPr>
            <a:endParaRPr lang="zh-CN" altLang="zh-CN" sz="4000" b="1">
              <a:solidFill>
                <a:srgbClr val="0066FF"/>
              </a:solidFill>
              <a:ea typeface="楷体_GB2312" pitchFamily="1" charset="-122"/>
            </a:endParaRPr>
          </a:p>
          <a:p>
            <a:pPr>
              <a:buFontTx/>
              <a:buNone/>
            </a:pPr>
            <a:r>
              <a:rPr lang="zh-CN" altLang="zh-CN" b="1"/>
              <a:t>一百</a:t>
            </a:r>
            <a:r>
              <a:rPr lang="zh-CN" altLang="zh-CN" b="1">
                <a:solidFill>
                  <a:srgbClr val="FF0000"/>
                </a:solidFill>
              </a:rPr>
              <a:t>许</a:t>
            </a:r>
            <a:r>
              <a:rPr lang="zh-CN" altLang="zh-CN" b="1"/>
              <a:t>里：              左右         允许、许多</a:t>
            </a:r>
          </a:p>
          <a:p>
            <a:pPr>
              <a:buFontTx/>
              <a:buNone/>
            </a:pPr>
            <a:r>
              <a:rPr lang="zh-CN" altLang="zh-CN" b="1"/>
              <a:t>蝉则千转不</a:t>
            </a:r>
            <a:r>
              <a:rPr lang="zh-CN" altLang="zh-CN" b="1">
                <a:solidFill>
                  <a:srgbClr val="FF0000"/>
                </a:solidFill>
              </a:rPr>
              <a:t>穷</a:t>
            </a:r>
            <a:r>
              <a:rPr lang="zh-CN" altLang="zh-CN" b="1"/>
              <a:t>：      穷尽             贫穷</a:t>
            </a:r>
            <a:endParaRPr lang="zh-CN" altLang="zh-CN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zh-CN" altLang="zh-CN" b="1">
                <a:solidFill>
                  <a:srgbClr val="FF0000"/>
                </a:solidFill>
              </a:rPr>
              <a:t>经纶</a:t>
            </a:r>
            <a:r>
              <a:rPr lang="zh-CN" altLang="zh-CN" b="1"/>
              <a:t>世务者：          治理            政治规划</a:t>
            </a:r>
          </a:p>
          <a:p>
            <a:pPr>
              <a:buFontTx/>
              <a:buNone/>
            </a:pPr>
            <a:r>
              <a:rPr lang="zh-CN" altLang="zh-CN" b="1"/>
              <a:t>猛浪若</a:t>
            </a:r>
            <a:r>
              <a:rPr lang="zh-CN" altLang="zh-CN" b="1">
                <a:solidFill>
                  <a:srgbClr val="FF0000"/>
                </a:solidFill>
              </a:rPr>
              <a:t>奔</a:t>
            </a:r>
            <a:r>
              <a:rPr lang="zh-CN" altLang="zh-CN" b="1"/>
              <a:t>：              奔马             奔跑    </a:t>
            </a:r>
          </a:p>
        </p:txBody>
      </p:sp>
      <p:sp>
        <p:nvSpPr>
          <p:cNvPr id="14339" name="AutoShape 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40650" y="6497638"/>
            <a:ext cx="360363" cy="360362"/>
          </a:xfrm>
          <a:prstGeom prst="actionButtonReturn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Blank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 sz="1200">
                <a:latin typeface="Times New Roman" panose="02020603050405020304" pitchFamily="18" charset="0"/>
              </a:rPr>
              <a:t>下一页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39750" y="1196975"/>
            <a:ext cx="6769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4、古今异义：        </a:t>
            </a:r>
            <a:r>
              <a:rPr lang="zh-CN" altLang="zh-CN" sz="3200" b="1">
                <a:solidFill>
                  <a:srgbClr val="0066FF"/>
                </a:solidFill>
              </a:rPr>
              <a:t>古义         今义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  <p:bldP spid="14341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defRPr sz="2400" b="1" dirty="0">
            <a:solidFill>
              <a:schemeClr val="bg1"/>
            </a:solidFill>
            <a:ea typeface="华文新魏" panose="02010800040101010101" pitchFamily="2" charset="-122"/>
          </a:defRPr>
        </a:defPPr>
      </a:lst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2050</Words>
  <Characters>0</Characters>
  <Application>Microsoft Office PowerPoint</Application>
  <DocSecurity>0</DocSecurity>
  <PresentationFormat>全屏显示(4:3)</PresentationFormat>
  <Lines>0</Lines>
  <Paragraphs>194</Paragraphs>
  <Slides>32</Slides>
  <Notes>0</Notes>
  <HiddenSlides>3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微软公司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微软用户</dc:creator>
  <cp:keywords/>
  <dc:description/>
  <cp:lastModifiedBy>Administrator</cp:lastModifiedBy>
  <cp:revision>81</cp:revision>
  <dcterms:created xsi:type="dcterms:W3CDTF">2012-12-03T00:56:54Z</dcterms:created>
  <dcterms:modified xsi:type="dcterms:W3CDTF">2015-08-27T02:21:31Z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